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10" r:id="rId3"/>
    <p:sldId id="311" r:id="rId4"/>
    <p:sldId id="312" r:id="rId5"/>
    <p:sldId id="315" r:id="rId6"/>
    <p:sldId id="319" r:id="rId7"/>
    <p:sldId id="313" r:id="rId8"/>
    <p:sldId id="314" r:id="rId9"/>
    <p:sldId id="316" r:id="rId10"/>
    <p:sldId id="317" r:id="rId11"/>
    <p:sldId id="322" r:id="rId12"/>
    <p:sldId id="334" r:id="rId13"/>
    <p:sldId id="335" r:id="rId14"/>
    <p:sldId id="336" r:id="rId15"/>
    <p:sldId id="338" r:id="rId16"/>
    <p:sldId id="337" r:id="rId17"/>
    <p:sldId id="333" r:id="rId18"/>
    <p:sldId id="323" r:id="rId19"/>
    <p:sldId id="320" r:id="rId20"/>
    <p:sldId id="321" r:id="rId21"/>
    <p:sldId id="339" r:id="rId22"/>
    <p:sldId id="340" r:id="rId23"/>
    <p:sldId id="324" r:id="rId24"/>
    <p:sldId id="325" r:id="rId25"/>
    <p:sldId id="326" r:id="rId26"/>
    <p:sldId id="327" r:id="rId27"/>
    <p:sldId id="345" r:id="rId28"/>
    <p:sldId id="346" r:id="rId29"/>
    <p:sldId id="347" r:id="rId30"/>
    <p:sldId id="348" r:id="rId31"/>
    <p:sldId id="332" r:id="rId32"/>
    <p:sldId id="341" r:id="rId33"/>
    <p:sldId id="329" r:id="rId34"/>
    <p:sldId id="342" r:id="rId35"/>
    <p:sldId id="343" r:id="rId36"/>
    <p:sldId id="34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82" d="100"/>
          <a:sy n="82" d="100"/>
        </p:scale>
        <p:origin x="147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1" y="1379514"/>
            <a:ext cx="6334472" cy="122656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67615"/>
            <a:ext cx="7164288" cy="455479"/>
          </a:xfrm>
          <a:solidFill>
            <a:srgbClr val="00B0F0"/>
          </a:solidFill>
        </p:spPr>
        <p:txBody>
          <a:bodyPr anchor="ctr" anchorCtr="0">
            <a:noAutofit/>
          </a:bodyPr>
          <a:lstStyle>
            <a:lvl1pPr marL="0" indent="0" algn="l">
              <a:buNone/>
              <a:defRPr sz="2000" i="1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979712" cy="269104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67615"/>
            <a:ext cx="1979712" cy="478905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214689" y="2735987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556854" y="2735988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30698"/>
            <a:ext cx="1979712" cy="37273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68810"/>
            <a:ext cx="2269834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FE80-3752-4C44-80B8-E31C3450070D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8D13-428F-4553-BC93-2E91B1DA3F5C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4779-FB94-4D0A-9770-16BB460ADD4B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7F0D-089E-4098-8EE9-5721C76E52EC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650FE-E6B2-4D57-AAF6-1B2A37421AAD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20C2-C949-4E4F-9580-FEE4F2DAC554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FE0-70CA-4AA9-9C17-F02054822E7E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4A72-C6AC-45C3-AE5A-9CF6D245353A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9E8D-7616-4FA8-9B12-88059974D499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C3F6-B4DC-4E51-8609-BCC628ECDBF3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C586-F21B-48DD-B591-4B12E73E0749}" type="datetime1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07505" y="6093296"/>
            <a:ext cx="465282" cy="590922"/>
          </a:xfrm>
          <a:prstGeom prst="diamond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>
            <a:off x="251521" y="6093296"/>
            <a:ext cx="465282" cy="590922"/>
          </a:xfrm>
          <a:prstGeom prst="diamond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" y="-18256"/>
            <a:ext cx="5724128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172400" y="645333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0" y="1379514"/>
            <a:ext cx="5904656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분석함수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및 윈도우 함수</a:t>
            </a:r>
            <a:endParaRPr lang="ko-KR" altLang="en-US" sz="2800" b="1" dirty="0">
              <a:solidFill>
                <a:srgbClr val="0070C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74416"/>
            <a:ext cx="7164288" cy="456974"/>
          </a:xfrm>
          <a:solidFill>
            <a:srgbClr val="FFC000"/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95387"/>
            <a:ext cx="4191363" cy="1470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717032"/>
            <a:ext cx="2636748" cy="769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622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RANK()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492803" cy="4351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01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316416" cy="451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65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028384" cy="44963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442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1" y="3501008"/>
            <a:ext cx="4732430" cy="2149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435919" cy="1911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401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1412776"/>
            <a:ext cx="8260101" cy="2292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19" y="3789040"/>
            <a:ext cx="5425910" cy="2362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263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8" y="1268760"/>
            <a:ext cx="7750212" cy="27053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4016088" cy="1889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365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NTILE()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주어진 수만큼 행들을 </a:t>
            </a:r>
            <a:r>
              <a:rPr lang="en-US" altLang="ko-KR" dirty="0" smtClean="0"/>
              <a:t>n</a:t>
            </a:r>
            <a:r>
              <a:rPr lang="ko-KR" altLang="en-US" dirty="0" smtClean="0"/>
              <a:t>등분한 후 현재 행에 해당하는 등급을 구하는 함수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5014954" cy="3867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741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4617387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4617387" cy="2198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41" y="3645024"/>
            <a:ext cx="2064706" cy="20006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80" y="1268760"/>
            <a:ext cx="2072820" cy="2141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375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73016"/>
            <a:ext cx="4518602" cy="2592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27584" y="1844824"/>
            <a:ext cx="748883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오름차순 누적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ROWS </a:t>
            </a:r>
            <a:r>
              <a:rPr lang="ko-KR" altLang="en-US" sz="1600" dirty="0"/>
              <a:t>BETWEEN UNBOUNDED PRECEDING AND CURRENT ROW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584" y="2645644"/>
            <a:ext cx="748883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내림차순 누적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ROWS BETWEEN CURRENT ROW AND UNBOUNDED FOLLOWING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105273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누적값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SUM(</a:t>
            </a:r>
            <a:r>
              <a:rPr lang="ko-KR" altLang="en-US" sz="1600" dirty="0" err="1" smtClean="0"/>
              <a:t>칼럼명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OVER(ORDER BY </a:t>
            </a:r>
            <a:r>
              <a:rPr lang="ko-KR" altLang="en-US" sz="1600" dirty="0" err="1" smtClean="0"/>
              <a:t>칼럼명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AS SUM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796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</a:t>
            </a:r>
            <a:r>
              <a:rPr lang="ko-KR" altLang="en-US" sz="2000" b="1" dirty="0" smtClean="0"/>
              <a:t>연산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테이블은 </a:t>
            </a:r>
            <a:r>
              <a:rPr lang="ko-KR" altLang="en-US" sz="1600" dirty="0" err="1"/>
              <a:t>투플의</a:t>
            </a:r>
            <a:r>
              <a:rPr lang="ko-KR" altLang="en-US" sz="1600" dirty="0"/>
              <a:t> 집합이므로 테이블 </a:t>
            </a:r>
            <a:r>
              <a:rPr lang="ko-KR" altLang="en-US" sz="1600" dirty="0" smtClean="0"/>
              <a:t>간의 </a:t>
            </a:r>
            <a:r>
              <a:rPr lang="ko-KR" altLang="en-US" sz="1600" dirty="0"/>
              <a:t>집합 연산을 이용하여 합집합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차집합</a:t>
            </a:r>
            <a:r>
              <a:rPr lang="en-US" altLang="ko-KR" sz="1600" dirty="0"/>
              <a:t>, </a:t>
            </a:r>
            <a:r>
              <a:rPr lang="ko-KR" altLang="en-US" sz="1600" dirty="0"/>
              <a:t>교집합을 구할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UNION, MINUS </a:t>
            </a:r>
            <a:r>
              <a:rPr lang="ko-KR" altLang="en-US" sz="1600" dirty="0" smtClean="0"/>
              <a:t>등이 있으며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UNION </a:t>
            </a:r>
            <a:r>
              <a:rPr lang="ko-KR" altLang="en-US" sz="1600" dirty="0"/>
              <a:t>연산자는 중복을 포함하지 않고</a:t>
            </a:r>
            <a:r>
              <a:rPr lang="en-US" altLang="ko-KR" sz="1600" dirty="0"/>
              <a:t>, UNION ALL </a:t>
            </a:r>
            <a:r>
              <a:rPr lang="ko-KR" altLang="en-US" sz="1600" dirty="0"/>
              <a:t>연산자는 중복을 포함한다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98923"/>
            <a:ext cx="4290432" cy="2834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10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408712" cy="3626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17" y="5013176"/>
            <a:ext cx="2743438" cy="1234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32" y="5013176"/>
            <a:ext cx="260626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1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8239656" cy="44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1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560840" cy="34703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464833"/>
            <a:ext cx="7560840" cy="18208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980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26" y="1700808"/>
            <a:ext cx="4176465" cy="1838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71600" y="1092798"/>
            <a:ext cx="53352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누적값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계산하기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56" y="4149080"/>
            <a:ext cx="5629808" cy="19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4" y="1340768"/>
            <a:ext cx="8208912" cy="40195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99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196752"/>
            <a:ext cx="4161697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4077073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2358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4676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810815" cy="19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469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행 순서 관련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1196752"/>
            <a:ext cx="79208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행 순서 관련 함수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상위 행의 값을 하위에 출력하거나 하위 행의 값을 상위 행에 출력할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575935"/>
              </p:ext>
            </p:extLst>
          </p:nvPr>
        </p:nvGraphicFramePr>
        <p:xfrm>
          <a:off x="1259632" y="2780928"/>
          <a:ext cx="6768752" cy="132844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키워드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  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smtClean="0"/>
                        <a:t>LEAD()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하위 행의 값을 상위 행에 출력함</a:t>
                      </a:r>
                      <a:endParaRPr lang="en-US" altLang="ko-KR" sz="16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smtClean="0"/>
                        <a:t>LAG()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상위 행의 값을 하위에 출력함</a:t>
                      </a:r>
                      <a:endParaRPr lang="ko-KR" altLang="en-US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행 순서 관련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332769" cy="4343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892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행 순서 관련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332769" cy="17222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05" y="3284984"/>
            <a:ext cx="3985605" cy="2217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54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5044877" cy="3604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1491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행 순서 관련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035563" cy="1691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3284984"/>
            <a:ext cx="3962743" cy="2149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23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1196752"/>
            <a:ext cx="79208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계층 쿼리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테이블에 계층 구조를 이루는 칼럼이 존재할 경우 계층 쿼리를 이용해서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테이블을 출력할 수 있음</a:t>
            </a:r>
            <a:endParaRPr lang="ko-KR" altLang="en-US" dirty="0"/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921209"/>
              </p:ext>
            </p:extLst>
          </p:nvPr>
        </p:nvGraphicFramePr>
        <p:xfrm>
          <a:off x="1259632" y="2636912"/>
          <a:ext cx="7632848" cy="352300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키워드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  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smtClean="0"/>
                        <a:t>LEVEL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err="1" smtClean="0"/>
                        <a:t>검색항목의</a:t>
                      </a:r>
                      <a:r>
                        <a:rPr lang="ko-KR" altLang="en-US" sz="1600" baseline="0" dirty="0" smtClean="0"/>
                        <a:t> 깊이</a:t>
                      </a:r>
                      <a:r>
                        <a:rPr lang="en-US" altLang="ko-KR" sz="1600" baseline="0" dirty="0" smtClean="0"/>
                        <a:t>(DEPTH)</a:t>
                      </a:r>
                      <a:r>
                        <a:rPr lang="ko-KR" altLang="en-US" sz="1600" baseline="0" dirty="0" smtClean="0"/>
                        <a:t>를 반환함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최상위 레벨</a:t>
                      </a:r>
                      <a:r>
                        <a:rPr lang="en-US" altLang="ko-KR" sz="1600" baseline="0" dirty="0" smtClean="0"/>
                        <a:t>(ROOT)</a:t>
                      </a:r>
                      <a:r>
                        <a:rPr lang="ko-KR" altLang="en-US" sz="1600" baseline="0" dirty="0" smtClean="0"/>
                        <a:t>이 </a:t>
                      </a:r>
                      <a:r>
                        <a:rPr lang="en-US" altLang="ko-KR" sz="1600" baseline="0" dirty="0" smtClean="0"/>
                        <a:t>1</a:t>
                      </a:r>
                      <a:r>
                        <a:rPr lang="ko-KR" altLang="en-US" sz="1600" baseline="0" dirty="0" smtClean="0"/>
                        <a:t>이 됨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smtClean="0"/>
                        <a:t>START WITH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계층 전개의 시작 위치를 지정함</a:t>
                      </a:r>
                      <a:endParaRPr lang="ko-KR" altLang="en-US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smtClean="0"/>
                        <a:t>CONNECT</a:t>
                      </a:r>
                      <a:r>
                        <a:rPr lang="en-US" altLang="ko-KR" sz="1600" baseline="0" dirty="0" smtClean="0"/>
                        <a:t> BY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루트로부터</a:t>
                      </a:r>
                      <a:r>
                        <a:rPr lang="ko-KR" altLang="en-US" sz="1600" dirty="0" smtClean="0"/>
                        <a:t> 자식 노드를 생성해주는 절이다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PRIOR </a:t>
                      </a:r>
                      <a:r>
                        <a:rPr lang="ko-KR" altLang="en-US" sz="1600" dirty="0" smtClean="0"/>
                        <a:t>자식 </a:t>
                      </a:r>
                      <a:r>
                        <a:rPr lang="en-US" altLang="ko-KR" sz="1600" dirty="0" smtClean="0"/>
                        <a:t>= </a:t>
                      </a:r>
                      <a:r>
                        <a:rPr lang="ko-KR" altLang="en-US" sz="1600" dirty="0" smtClean="0"/>
                        <a:t>부모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부모에서 자식방향으로 검색을 수행 </a:t>
                      </a:r>
                      <a:r>
                        <a:rPr lang="en-US" altLang="ko-KR" sz="1600" baseline="0" dirty="0" smtClean="0"/>
                        <a:t>-</a:t>
                      </a:r>
                      <a:r>
                        <a:rPr lang="ko-KR" altLang="en-US" sz="1600" baseline="0" dirty="0" smtClean="0"/>
                        <a:t> 순방향</a:t>
                      </a:r>
                      <a:endParaRPr lang="en-US" altLang="ko-KR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252187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PRIOR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부모 </a:t>
                      </a:r>
                      <a:r>
                        <a:rPr lang="en-US" altLang="ko-KR" sz="1600" baseline="0" dirty="0" smtClean="0"/>
                        <a:t>= </a:t>
                      </a:r>
                      <a:r>
                        <a:rPr lang="ko-KR" altLang="en-US" sz="1600" baseline="0" dirty="0" smtClean="0"/>
                        <a:t>자식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자식에서 부모방향으로 검색을 수행 </a:t>
                      </a:r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smtClean="0"/>
                        <a:t>역방향</a:t>
                      </a:r>
                      <a:endParaRPr lang="en-US" altLang="ko-KR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33922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SYS_CONNECT_BY_PATH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루트 노드로 부터 현재 노드까지의 경로를 출력</a:t>
                      </a:r>
                      <a:endParaRPr lang="en-US" altLang="ko-KR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88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48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4915326" cy="38331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3881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96481"/>
            <a:ext cx="4740051" cy="3360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8" y="4028729"/>
            <a:ext cx="3017782" cy="8458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6816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5715495" cy="4740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639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5906012" cy="15469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068960"/>
            <a:ext cx="1806097" cy="3017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6391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5256584" cy="192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38800"/>
            <a:ext cx="4847458" cy="27036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135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7" y="1268760"/>
            <a:ext cx="4176122" cy="4595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84" y="3645024"/>
            <a:ext cx="2034716" cy="1044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4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연산 </a:t>
            </a:r>
            <a:r>
              <a:rPr lang="en-US" altLang="ko-KR" sz="2000" b="1" dirty="0"/>
              <a:t>– </a:t>
            </a:r>
            <a:r>
              <a:rPr lang="ko-KR" altLang="en-US" dirty="0"/>
              <a:t>고객 이름의 합집합을 구하고 싶다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486875" cy="37112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1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073666" cy="47019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632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844824"/>
            <a:ext cx="2849020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7835"/>
            <a:ext cx="3024336" cy="2747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07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2636748" cy="3901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52" y="3717032"/>
            <a:ext cx="1310754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583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조건에 맞는 </a:t>
            </a:r>
            <a:r>
              <a:rPr lang="ko-KR" altLang="en-US" sz="1600" dirty="0" err="1" smtClean="0"/>
              <a:t>투플이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존재하면 </a:t>
            </a:r>
            <a:r>
              <a:rPr lang="ko-KR" altLang="en-US" sz="1600" dirty="0"/>
              <a:t>결과에 포함시킨다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즉 부속질의문의 어떤 행이 조건에 만족하면 참이다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5006774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938362"/>
            <a:ext cx="2720576" cy="1036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982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4148</TotalTime>
  <Words>426</Words>
  <Application>Microsoft Office PowerPoint</Application>
  <PresentationFormat>화면 슬라이드 쇼(4:3)</PresentationFormat>
  <Paragraphs>118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6장.  분석함수 및 윈도우 함수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EXISTS</vt:lpstr>
      <vt:lpstr>  EXISTS</vt:lpstr>
      <vt:lpstr>  그룹핑, 랭킹</vt:lpstr>
      <vt:lpstr>  그룹핑, 랭킹</vt:lpstr>
      <vt:lpstr>  그룹핑, 랭킹</vt:lpstr>
      <vt:lpstr>  그룹핑, 랭킹</vt:lpstr>
      <vt:lpstr>  그룹핑, 랭킹</vt:lpstr>
      <vt:lpstr>  그룹핑, 랭킹</vt:lpstr>
      <vt:lpstr>  등급 매기기</vt:lpstr>
      <vt:lpstr>  등급 매기기</vt:lpstr>
      <vt:lpstr>  누적값 구하기</vt:lpstr>
      <vt:lpstr>  누적값 구하기</vt:lpstr>
      <vt:lpstr>  누적값 구하기</vt:lpstr>
      <vt:lpstr>  누적값 구하기</vt:lpstr>
      <vt:lpstr>  누적값 구하기</vt:lpstr>
      <vt:lpstr>  누적값 구하기</vt:lpstr>
      <vt:lpstr>  누적값 구하기</vt:lpstr>
      <vt:lpstr>  누적값 구하기</vt:lpstr>
      <vt:lpstr>  행 순서 관련 함수</vt:lpstr>
      <vt:lpstr> 행 순서 관련 함수</vt:lpstr>
      <vt:lpstr> 행 순서 관련 함수</vt:lpstr>
      <vt:lpstr> 행 순서 관련 함수</vt:lpstr>
      <vt:lpstr>  계층형 쿼리</vt:lpstr>
      <vt:lpstr>  계층형 쿼리</vt:lpstr>
      <vt:lpstr>  계층형 쿼리</vt:lpstr>
      <vt:lpstr>  계층형 쿼리</vt:lpstr>
      <vt:lpstr>  계층형 쿼리</vt:lpstr>
      <vt:lpstr>  계층형 쿼리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321</cp:revision>
  <dcterms:created xsi:type="dcterms:W3CDTF">2019-03-04T02:36:55Z</dcterms:created>
  <dcterms:modified xsi:type="dcterms:W3CDTF">2023-05-13T23:26:47Z</dcterms:modified>
</cp:coreProperties>
</file>